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62" r:id="rId3"/>
    <p:sldId id="263" r:id="rId4"/>
    <p:sldId id="261" r:id="rId5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0D0"/>
    <a:srgbClr val="0090C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12" autoAdjust="0"/>
    <p:restoredTop sz="96433" autoAdjust="0"/>
  </p:normalViewPr>
  <p:slideViewPr>
    <p:cSldViewPr snapToGrid="0">
      <p:cViewPr varScale="1">
        <p:scale>
          <a:sx n="58" d="100"/>
          <a:sy n="58" d="100"/>
        </p:scale>
        <p:origin x="189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pic>
        <p:nvPicPr>
          <p:cNvPr id="3" name="Immagin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18"/>
          <a:stretch/>
        </p:blipFill>
        <p:spPr>
          <a:xfrm>
            <a:off x="0" y="-4875"/>
            <a:ext cx="9144000" cy="2361424"/>
          </a:xfrm>
          <a:prstGeom prst="rect">
            <a:avLst/>
          </a:prstGeom>
        </p:spPr>
      </p:pic>
      <p:grpSp>
        <p:nvGrpSpPr>
          <p:cNvPr id="4" name="Gruppo 3">
            <a:extLst>
              <a:ext uri="{FF2B5EF4-FFF2-40B4-BE49-F238E27FC236}">
                <a16:creationId xmlns:a16="http://schemas.microsoft.com/office/drawing/2014/main" id="{0F88708E-382A-5284-BAE4-384B1243F0C8}"/>
              </a:ext>
            </a:extLst>
          </p:cNvPr>
          <p:cNvGrpSpPr/>
          <p:nvPr userDrawn="1"/>
        </p:nvGrpSpPr>
        <p:grpSpPr>
          <a:xfrm>
            <a:off x="1578974" y="5913252"/>
            <a:ext cx="6411834" cy="799016"/>
            <a:chOff x="462046" y="1742506"/>
            <a:chExt cx="8278015" cy="1109071"/>
          </a:xfrm>
        </p:grpSpPr>
        <p:pic>
          <p:nvPicPr>
            <p:cNvPr id="5" name="Picture 2">
              <a:extLst>
                <a:ext uri="{FF2B5EF4-FFF2-40B4-BE49-F238E27FC236}">
                  <a16:creationId xmlns:a16="http://schemas.microsoft.com/office/drawing/2014/main" id="{5349FDBF-12B8-35D5-F022-36CD116AB9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7746" y="1970237"/>
              <a:ext cx="2932315" cy="586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Picture 4">
              <a:extLst>
                <a:ext uri="{FF2B5EF4-FFF2-40B4-BE49-F238E27FC236}">
                  <a16:creationId xmlns:a16="http://schemas.microsoft.com/office/drawing/2014/main" id="{1787BC52-BEE6-D9AF-77ED-40DDE33A33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8429" y="1844670"/>
              <a:ext cx="2839317" cy="837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C79E6EFE-D489-91FE-5A60-BD65BDF44A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046" y="1742506"/>
              <a:ext cx="2218141" cy="1109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Rectangle 2">
            <a:extLst>
              <a:ext uri="{FF2B5EF4-FFF2-40B4-BE49-F238E27FC236}">
                <a16:creationId xmlns:a16="http://schemas.microsoft.com/office/drawing/2014/main" id="{4D06F34B-A04B-7F9E-4207-CE30CDC0D69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47876" y="0"/>
            <a:ext cx="6668488" cy="1184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76198" tIns="38099" rIns="76198" bIns="38099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SIDISA 2024</a:t>
            </a:r>
            <a:endParaRPr lang="it-IT" altLang="it-IT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XII International Symposium on Environmental Engineering</a:t>
            </a:r>
            <a:endParaRPr lang="it-IT" altLang="it-IT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Palermo, Italy, October 1 – 4, 2024</a:t>
            </a:r>
            <a:endParaRPr lang="it-IT" altLang="it-IT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endParaRPr lang="it-IT" altLang="it-IT" b="1" dirty="0">
              <a:cs typeface="Arial" panose="020B0604020202020204" pitchFamily="34" charset="0"/>
            </a:endParaRP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71F7EC56-F9E2-A0EC-9292-F83F0FB231A0}"/>
              </a:ext>
            </a:extLst>
          </p:cNvPr>
          <p:cNvSpPr/>
          <p:nvPr userDrawn="1"/>
        </p:nvSpPr>
        <p:spPr>
          <a:xfrm>
            <a:off x="1156224" y="1035459"/>
            <a:ext cx="6624000" cy="18000"/>
          </a:xfrm>
          <a:prstGeom prst="rect">
            <a:avLst/>
          </a:prstGeom>
          <a:solidFill>
            <a:schemeClr val="bg1"/>
          </a:solidFill>
          <a:ln>
            <a:solidFill>
              <a:srgbClr val="0090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</p:spTree>
    <p:extLst>
      <p:ext uri="{BB962C8B-B14F-4D97-AF65-F5344CB8AC3E}">
        <p14:creationId xmlns:p14="http://schemas.microsoft.com/office/powerpoint/2010/main" val="954470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205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7298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7668367A-9754-45F6-B0CC-9879C6BC2270}" type="datetimeFigureOut">
              <a:rPr lang="it-IT" smtClean="0"/>
              <a:t>08/08/2024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/>
          <a:p>
            <a:fld id="{0DB9FD2E-6496-4D1A-B2F1-9C877EDF0D3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476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726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830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1318"/>
          <a:stretch/>
        </p:blipFill>
        <p:spPr>
          <a:xfrm>
            <a:off x="0" y="-4875"/>
            <a:ext cx="9144000" cy="2361424"/>
          </a:xfrm>
          <a:prstGeom prst="rect">
            <a:avLst/>
          </a:prstGeom>
        </p:spPr>
      </p:pic>
      <p:grpSp>
        <p:nvGrpSpPr>
          <p:cNvPr id="5" name="Gruppo 4">
            <a:extLst>
              <a:ext uri="{FF2B5EF4-FFF2-40B4-BE49-F238E27FC236}">
                <a16:creationId xmlns:a16="http://schemas.microsoft.com/office/drawing/2014/main" id="{0F88708E-382A-5284-BAE4-384B1243F0C8}"/>
              </a:ext>
            </a:extLst>
          </p:cNvPr>
          <p:cNvGrpSpPr/>
          <p:nvPr/>
        </p:nvGrpSpPr>
        <p:grpSpPr>
          <a:xfrm>
            <a:off x="1578974" y="5913252"/>
            <a:ext cx="6411834" cy="799016"/>
            <a:chOff x="462046" y="1742506"/>
            <a:chExt cx="8278015" cy="1109071"/>
          </a:xfrm>
        </p:grpSpPr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5349FDBF-12B8-35D5-F022-36CD116AB9E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07746" y="1970237"/>
              <a:ext cx="2932315" cy="5864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7" name="Picture 4">
              <a:extLst>
                <a:ext uri="{FF2B5EF4-FFF2-40B4-BE49-F238E27FC236}">
                  <a16:creationId xmlns:a16="http://schemas.microsoft.com/office/drawing/2014/main" id="{1787BC52-BEE6-D9AF-77ED-40DDE33A33E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8429" y="1844670"/>
              <a:ext cx="2839317" cy="83759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8" name="Picture 6">
              <a:extLst>
                <a:ext uri="{FF2B5EF4-FFF2-40B4-BE49-F238E27FC236}">
                  <a16:creationId xmlns:a16="http://schemas.microsoft.com/office/drawing/2014/main" id="{C79E6EFE-D489-91FE-5A60-BD65BDF44A3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2046" y="1742506"/>
              <a:ext cx="2218141" cy="110907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9" name="Rectangle 2">
            <a:extLst>
              <a:ext uri="{FF2B5EF4-FFF2-40B4-BE49-F238E27FC236}">
                <a16:creationId xmlns:a16="http://schemas.microsoft.com/office/drawing/2014/main" id="{4D06F34B-A04B-7F9E-4207-CE30CDC0D6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7756" y="0"/>
            <a:ext cx="6668488" cy="1184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vert="horz" wrap="none" lIns="76198" tIns="38099" rIns="76198" bIns="38099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060700" algn="ctr"/>
                <a:tab pos="6119813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SIDISA 2024</a:t>
            </a:r>
            <a:endParaRPr lang="it-IT" altLang="it-IT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XII International Symposium on Environmental Engineering</a:t>
            </a:r>
            <a:endParaRPr lang="it-IT" altLang="it-IT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r>
              <a:rPr lang="en-GB" altLang="it-IT" b="1" i="1" dirty="0">
                <a:solidFill>
                  <a:srgbClr val="0070C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Palermo, Italy, October 1 – 4, 2024</a:t>
            </a:r>
            <a:endParaRPr lang="it-IT" altLang="it-IT" b="1" dirty="0">
              <a:solidFill>
                <a:srgbClr val="0070C0"/>
              </a:solidFill>
              <a:cs typeface="Arial" panose="020B0604020202020204" pitchFamily="34" charset="0"/>
            </a:endParaRPr>
          </a:p>
          <a:p>
            <a:pPr algn="ctr" defTabSz="761970">
              <a:tabLst>
                <a:tab pos="2550481" algn="ctr"/>
                <a:tab pos="5099640" algn="r"/>
              </a:tabLst>
            </a:pPr>
            <a:endParaRPr lang="it-IT" altLang="it-IT" b="1" dirty="0">
              <a:cs typeface="Arial" panose="020B0604020202020204" pitchFamily="34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71F7EC56-F9E2-A0EC-9292-F83F0FB231A0}"/>
              </a:ext>
            </a:extLst>
          </p:cNvPr>
          <p:cNvSpPr/>
          <p:nvPr/>
        </p:nvSpPr>
        <p:spPr>
          <a:xfrm>
            <a:off x="1156224" y="1035459"/>
            <a:ext cx="6624000" cy="18000"/>
          </a:xfrm>
          <a:prstGeom prst="rect">
            <a:avLst/>
          </a:prstGeom>
          <a:solidFill>
            <a:schemeClr val="bg1"/>
          </a:solidFill>
          <a:ln>
            <a:solidFill>
              <a:srgbClr val="0090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963035" y="2726379"/>
            <a:ext cx="7217930" cy="4144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3750" rIns="67500" bIns="33750">
            <a:spAutoFit/>
          </a:bodyPr>
          <a:lstStyle/>
          <a:p>
            <a:pPr algn="ctr">
              <a:lnSpc>
                <a:spcPts val="2745"/>
              </a:lnSpc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  <a:tab pos="7058025" algn="l"/>
              </a:tabLst>
            </a:pPr>
            <a:r>
              <a:rPr lang="en-US" sz="24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Presentation Title </a:t>
            </a:r>
            <a:endParaRPr lang="it-IT" sz="24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772878" y="3260883"/>
            <a:ext cx="7217930" cy="33412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3750" rIns="67500" bIns="33750">
            <a:spAutoFit/>
          </a:bodyPr>
          <a:lstStyle/>
          <a:p>
            <a:pPr marL="672704" indent="-672704" algn="ctr">
              <a:lnSpc>
                <a:spcPts val="2250"/>
              </a:lnSpc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sz="1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Name Surname1, Name Surname2, Name Surname3</a:t>
            </a:r>
          </a:p>
        </p:txBody>
      </p:sp>
      <p:sp>
        <p:nvSpPr>
          <p:cNvPr id="13" name="Rectangle 2"/>
          <p:cNvSpPr>
            <a:spLocks noChangeArrowheads="1"/>
          </p:cNvSpPr>
          <p:nvPr/>
        </p:nvSpPr>
        <p:spPr bwMode="auto">
          <a:xfrm>
            <a:off x="2404303" y="3630713"/>
            <a:ext cx="4636581" cy="28360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3750" rIns="67500" bIns="33750">
            <a:spAutoFit/>
          </a:bodyPr>
          <a:lstStyle/>
          <a:p>
            <a:pPr algn="just">
              <a:tabLst>
                <a:tab pos="0" algn="l"/>
                <a:tab pos="335756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Affiliation (Department of…, University of…, Country)</a:t>
            </a:r>
            <a:endParaRPr lang="it-IT" sz="1400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70349" y="5055358"/>
            <a:ext cx="4149586" cy="31438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3750" rIns="67500" bIns="33750">
            <a:spAutoFit/>
          </a:bodyPr>
          <a:lstStyle/>
          <a:p>
            <a:r>
              <a:rPr lang="it-IT" sz="16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Palermo - </a:t>
            </a:r>
            <a:r>
              <a:rPr lang="it-IT" sz="1600" dirty="0" err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October</a:t>
            </a:r>
            <a:r>
              <a:rPr lang="it-IT" sz="1600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 2, 2024</a:t>
            </a:r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BCB83CCE-C86A-7685-5926-21C036DC24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22593" y="4818650"/>
            <a:ext cx="4149586" cy="80682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3750" rIns="67500" bIns="33750">
            <a:spAutoFit/>
          </a:bodyPr>
          <a:lstStyle/>
          <a:p>
            <a:pPr algn="ctr"/>
            <a:r>
              <a:rPr lang="it-IT" sz="1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Speaker:</a:t>
            </a:r>
          </a:p>
          <a:p>
            <a:pPr algn="ctr"/>
            <a:endParaRPr lang="it-IT" sz="16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it-IT" sz="16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1101173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uppo 10">
            <a:extLst>
              <a:ext uri="{FF2B5EF4-FFF2-40B4-BE49-F238E27FC236}">
                <a16:creationId xmlns:a16="http://schemas.microsoft.com/office/drawing/2014/main" id="{0E57B5B1-E0ED-6D15-370F-A891CAB0E64E}"/>
              </a:ext>
            </a:extLst>
          </p:cNvPr>
          <p:cNvGrpSpPr/>
          <p:nvPr/>
        </p:nvGrpSpPr>
        <p:grpSpPr>
          <a:xfrm>
            <a:off x="75101" y="100725"/>
            <a:ext cx="1051735" cy="969425"/>
            <a:chOff x="0" y="0"/>
            <a:chExt cx="952682" cy="844731"/>
          </a:xfrm>
        </p:grpSpPr>
        <p:pic>
          <p:nvPicPr>
            <p:cNvPr id="12" name="Immagine 11" descr="Immagine che contiene Policromia, arte, silhouette&#10;&#10;Descrizione generata automaticamente">
              <a:extLst>
                <a:ext uri="{FF2B5EF4-FFF2-40B4-BE49-F238E27FC236}">
                  <a16:creationId xmlns:a16="http://schemas.microsoft.com/office/drawing/2014/main" id="{435FBE2B-E228-A1AA-2417-9057CFACB1C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772" y="600891"/>
              <a:ext cx="930910" cy="243840"/>
            </a:xfrm>
            <a:prstGeom prst="rect">
              <a:avLst/>
            </a:prstGeom>
          </p:spPr>
        </p:pic>
        <p:pic>
          <p:nvPicPr>
            <p:cNvPr id="13" name="Immagine 12" descr="Immagine che contiene testo, Carattere, Blu elettrico, schermata&#10;&#10;Descrizione generata automaticamente">
              <a:extLst>
                <a:ext uri="{FF2B5EF4-FFF2-40B4-BE49-F238E27FC236}">
                  <a16:creationId xmlns:a16="http://schemas.microsoft.com/office/drawing/2014/main" id="{3D99F79D-E248-5863-11D7-B922483196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52500" cy="662940"/>
            </a:xfrm>
            <a:prstGeom prst="rect">
              <a:avLst/>
            </a:prstGeom>
          </p:spPr>
        </p:pic>
      </p:grpSp>
      <p:pic>
        <p:nvPicPr>
          <p:cNvPr id="14" name="Picture 2" descr="Università degli Studi di Palermo | No Escape Room">
            <a:extLst>
              <a:ext uri="{FF2B5EF4-FFF2-40B4-BE49-F238E27FC236}">
                <a16:creationId xmlns:a16="http://schemas.microsoft.com/office/drawing/2014/main" id="{1623EF94-B30C-C3E8-92D3-B1CCDC0E26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85" y="182673"/>
            <a:ext cx="809845" cy="80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ttangolo 14">
            <a:extLst>
              <a:ext uri="{FF2B5EF4-FFF2-40B4-BE49-F238E27FC236}">
                <a16:creationId xmlns:a16="http://schemas.microsoft.com/office/drawing/2014/main" id="{752A56D9-7E1D-87A7-30EC-00B4694B5BBB}"/>
              </a:ext>
            </a:extLst>
          </p:cNvPr>
          <p:cNvSpPr/>
          <p:nvPr/>
        </p:nvSpPr>
        <p:spPr>
          <a:xfrm>
            <a:off x="1293019" y="518451"/>
            <a:ext cx="6677963" cy="45719"/>
          </a:xfrm>
          <a:prstGeom prst="rect">
            <a:avLst/>
          </a:prstGeom>
          <a:solidFill>
            <a:srgbClr val="0090CF"/>
          </a:solidFill>
          <a:ln>
            <a:solidFill>
              <a:srgbClr val="0090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EDE2A43C-016B-C2C3-D717-C95A721B5EA6}"/>
              </a:ext>
            </a:extLst>
          </p:cNvPr>
          <p:cNvSpPr/>
          <p:nvPr/>
        </p:nvSpPr>
        <p:spPr>
          <a:xfrm flipV="1">
            <a:off x="267003" y="6546028"/>
            <a:ext cx="8609994" cy="45719"/>
          </a:xfrm>
          <a:prstGeom prst="rect">
            <a:avLst/>
          </a:prstGeom>
          <a:solidFill>
            <a:srgbClr val="0090CF"/>
          </a:solidFill>
          <a:ln>
            <a:solidFill>
              <a:srgbClr val="0090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</p:spTree>
    <p:extLst>
      <p:ext uri="{BB962C8B-B14F-4D97-AF65-F5344CB8AC3E}">
        <p14:creationId xmlns:p14="http://schemas.microsoft.com/office/powerpoint/2010/main" val="314346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3901406" y="4299813"/>
            <a:ext cx="1165784" cy="3225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3750" rIns="67500" bIns="33750">
            <a:spAutoFit/>
          </a:bodyPr>
          <a:lstStyle/>
          <a:p>
            <a:pPr marL="672704" indent="-672704" algn="just">
              <a:lnSpc>
                <a:spcPts val="2250"/>
              </a:lnSpc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sz="1200" b="1" i="1" dirty="0" err="1">
                <a:solidFill>
                  <a:srgbClr val="000000"/>
                </a:solidFill>
                <a:latin typeface="Century Gothic" panose="020B0502020202020204" pitchFamily="34" charset="0"/>
              </a:rPr>
              <a:t>Supported</a:t>
            </a:r>
            <a:r>
              <a:rPr lang="it-IT" sz="1200" b="1" i="1" dirty="0">
                <a:solidFill>
                  <a:srgbClr val="000000"/>
                </a:solidFill>
                <a:latin typeface="Century Gothic" panose="020B0502020202020204" pitchFamily="34" charset="0"/>
              </a:rPr>
              <a:t> by</a:t>
            </a: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817277" y="2095567"/>
            <a:ext cx="7564011" cy="4144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3750" rIns="67500" bIns="33750">
            <a:spAutoFit/>
          </a:bodyPr>
          <a:lstStyle/>
          <a:p>
            <a:pPr algn="ctr">
              <a:lnSpc>
                <a:spcPts val="2745"/>
              </a:lnSpc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  <a:tab pos="7058025" algn="l"/>
              </a:tabLst>
            </a:pPr>
            <a:r>
              <a:rPr lang="en-US" sz="21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Thank you</a:t>
            </a:r>
            <a:endParaRPr lang="it-IT" sz="2100" b="1" dirty="0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7" name="Rectangle 2"/>
          <p:cNvSpPr>
            <a:spLocks noChangeArrowheads="1"/>
          </p:cNvSpPr>
          <p:nvPr/>
        </p:nvSpPr>
        <p:spPr bwMode="auto">
          <a:xfrm>
            <a:off x="998286" y="2941955"/>
            <a:ext cx="7147427" cy="3631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67500" tIns="33750" rIns="67500" bIns="33750">
            <a:spAutoFit/>
          </a:bodyPr>
          <a:lstStyle/>
          <a:p>
            <a:pPr marL="672704" indent="-672704" algn="ctr">
              <a:lnSpc>
                <a:spcPts val="2250"/>
              </a:lnSpc>
              <a:tabLst>
                <a:tab pos="0" algn="l"/>
                <a:tab pos="335756" algn="l"/>
                <a:tab pos="672704" algn="l"/>
                <a:tab pos="1009650" algn="l"/>
                <a:tab pos="1346597" algn="l"/>
                <a:tab pos="1683544" algn="l"/>
                <a:tab pos="2020491" algn="l"/>
                <a:tab pos="2357438" algn="l"/>
                <a:tab pos="2694385" algn="l"/>
                <a:tab pos="3031331" algn="l"/>
                <a:tab pos="3368279" algn="l"/>
                <a:tab pos="3705225" algn="l"/>
                <a:tab pos="4042172" algn="l"/>
                <a:tab pos="4379119" algn="l"/>
                <a:tab pos="4716066" algn="l"/>
                <a:tab pos="5053013" algn="l"/>
                <a:tab pos="5389960" algn="l"/>
                <a:tab pos="5726906" algn="l"/>
                <a:tab pos="6063854" algn="l"/>
                <a:tab pos="6400800" algn="l"/>
                <a:tab pos="6737747" algn="l"/>
              </a:tabLst>
            </a:pPr>
            <a:r>
              <a:rPr lang="it-IT" sz="2100" b="1" dirty="0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mail @ mail.com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9758E8C3-E495-3B20-2F78-C420C9F83825}"/>
              </a:ext>
            </a:extLst>
          </p:cNvPr>
          <p:cNvGrpSpPr/>
          <p:nvPr/>
        </p:nvGrpSpPr>
        <p:grpSpPr>
          <a:xfrm>
            <a:off x="75101" y="100725"/>
            <a:ext cx="1051735" cy="969425"/>
            <a:chOff x="0" y="0"/>
            <a:chExt cx="952682" cy="844731"/>
          </a:xfrm>
        </p:grpSpPr>
        <p:pic>
          <p:nvPicPr>
            <p:cNvPr id="3" name="Immagine 2" descr="Immagine che contiene Policromia, arte, silhouette&#10;&#10;Descrizione generata automaticamente">
              <a:extLst>
                <a:ext uri="{FF2B5EF4-FFF2-40B4-BE49-F238E27FC236}">
                  <a16:creationId xmlns:a16="http://schemas.microsoft.com/office/drawing/2014/main" id="{D59B0DD5-5BA8-1690-D732-D1E15B9324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772" y="600891"/>
              <a:ext cx="930910" cy="243840"/>
            </a:xfrm>
            <a:prstGeom prst="rect">
              <a:avLst/>
            </a:prstGeom>
          </p:spPr>
        </p:pic>
        <p:pic>
          <p:nvPicPr>
            <p:cNvPr id="4" name="Immagine 3" descr="Immagine che contiene testo, Carattere, Blu elettrico, schermata&#10;&#10;Descrizione generata automaticamente">
              <a:extLst>
                <a:ext uri="{FF2B5EF4-FFF2-40B4-BE49-F238E27FC236}">
                  <a16:creationId xmlns:a16="http://schemas.microsoft.com/office/drawing/2014/main" id="{FAA418E2-7DAA-FB56-B334-F730AB4C39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0" y="0"/>
              <a:ext cx="952500" cy="662940"/>
            </a:xfrm>
            <a:prstGeom prst="rect">
              <a:avLst/>
            </a:prstGeom>
          </p:spPr>
        </p:pic>
      </p:grpSp>
      <p:pic>
        <p:nvPicPr>
          <p:cNvPr id="5" name="Picture 2" descr="Università degli Studi di Palermo | No Escape Room">
            <a:extLst>
              <a:ext uri="{FF2B5EF4-FFF2-40B4-BE49-F238E27FC236}">
                <a16:creationId xmlns:a16="http://schemas.microsoft.com/office/drawing/2014/main" id="{8540F92F-6513-353B-8706-9D85EEE678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3085" y="182673"/>
            <a:ext cx="809845" cy="809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id="{90733376-32DA-C3F1-B4C0-C002341F42EE}"/>
              </a:ext>
            </a:extLst>
          </p:cNvPr>
          <p:cNvSpPr/>
          <p:nvPr/>
        </p:nvSpPr>
        <p:spPr>
          <a:xfrm>
            <a:off x="1293019" y="518451"/>
            <a:ext cx="6677963" cy="45719"/>
          </a:xfrm>
          <a:prstGeom prst="rect">
            <a:avLst/>
          </a:prstGeom>
          <a:solidFill>
            <a:srgbClr val="0090CF"/>
          </a:solidFill>
          <a:ln>
            <a:solidFill>
              <a:srgbClr val="0090D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1350"/>
          </a:p>
        </p:txBody>
      </p:sp>
      <p:grpSp>
        <p:nvGrpSpPr>
          <p:cNvPr id="32" name="Gruppo 31">
            <a:extLst>
              <a:ext uri="{FF2B5EF4-FFF2-40B4-BE49-F238E27FC236}">
                <a16:creationId xmlns:a16="http://schemas.microsoft.com/office/drawing/2014/main" id="{0CF92893-8539-EC13-E7ED-3DF9C9D01B00}"/>
              </a:ext>
            </a:extLst>
          </p:cNvPr>
          <p:cNvGrpSpPr/>
          <p:nvPr/>
        </p:nvGrpSpPr>
        <p:grpSpPr>
          <a:xfrm>
            <a:off x="2455677" y="4726423"/>
            <a:ext cx="4287209" cy="2084973"/>
            <a:chOff x="1733990" y="4886302"/>
            <a:chExt cx="4287209" cy="2084973"/>
          </a:xfrm>
        </p:grpSpPr>
        <p:pic>
          <p:nvPicPr>
            <p:cNvPr id="18" name="Picture 2">
              <a:extLst>
                <a:ext uri="{FF2B5EF4-FFF2-40B4-BE49-F238E27FC236}">
                  <a16:creationId xmlns:a16="http://schemas.microsoft.com/office/drawing/2014/main" id="{56401B93-DE81-B906-BDF5-D06C23B295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4010" y="4886302"/>
              <a:ext cx="717826" cy="7026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" name="Picture 4">
              <a:extLst>
                <a:ext uri="{FF2B5EF4-FFF2-40B4-BE49-F238E27FC236}">
                  <a16:creationId xmlns:a16="http://schemas.microsoft.com/office/drawing/2014/main" id="{F03B909F-FEEB-9721-3ED0-8445EA9DF5C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4828" y="4947488"/>
              <a:ext cx="651488" cy="637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" name="Picture 6">
              <a:extLst>
                <a:ext uri="{FF2B5EF4-FFF2-40B4-BE49-F238E27FC236}">
                  <a16:creationId xmlns:a16="http://schemas.microsoft.com/office/drawing/2014/main" id="{C2D8B111-3193-07A1-A3E2-ED177B05C0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23234" y="4947488"/>
              <a:ext cx="1173852" cy="6376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8">
              <a:extLst>
                <a:ext uri="{FF2B5EF4-FFF2-40B4-BE49-F238E27FC236}">
                  <a16:creationId xmlns:a16="http://schemas.microsoft.com/office/drawing/2014/main" id="{6EA00510-2A58-FD0A-A1F3-A1186B09F0E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30454" y="5749743"/>
              <a:ext cx="1556863" cy="3631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2" name="Picture 10">
              <a:extLst>
                <a:ext uri="{FF2B5EF4-FFF2-40B4-BE49-F238E27FC236}">
                  <a16:creationId xmlns:a16="http://schemas.microsoft.com/office/drawing/2014/main" id="{2A748DB5-7AAE-A720-2078-68680BBCF28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65403" y="5727507"/>
              <a:ext cx="1286611" cy="385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Picture 12">
              <a:extLst>
                <a:ext uri="{FF2B5EF4-FFF2-40B4-BE49-F238E27FC236}">
                  <a16:creationId xmlns:a16="http://schemas.microsoft.com/office/drawing/2014/main" id="{197936D9-D034-511C-D915-2567F20D8D7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990" y="5727507"/>
              <a:ext cx="1070377" cy="4174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4" name="Picture 14">
              <a:extLst>
                <a:ext uri="{FF2B5EF4-FFF2-40B4-BE49-F238E27FC236}">
                  <a16:creationId xmlns:a16="http://schemas.microsoft.com/office/drawing/2014/main" id="{19E12007-9D3A-C502-5C11-7C70FC0C74B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55585" y="6271074"/>
              <a:ext cx="803639" cy="5742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5" name="Picture 16">
              <a:extLst>
                <a:ext uri="{FF2B5EF4-FFF2-40B4-BE49-F238E27FC236}">
                  <a16:creationId xmlns:a16="http://schemas.microsoft.com/office/drawing/2014/main" id="{118546AD-3205-F22D-758D-A3B6D113058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21389" y="6346174"/>
              <a:ext cx="1299810" cy="4472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>
              <a:extLst>
                <a:ext uri="{FF2B5EF4-FFF2-40B4-BE49-F238E27FC236}">
                  <a16:creationId xmlns:a16="http://schemas.microsoft.com/office/drawing/2014/main" id="{FFD4AAB9-7AE4-E34F-2FC7-DCC695ADCD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04819" y="4951234"/>
              <a:ext cx="489091" cy="64104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Ministero dell'Ambiente e della Sicurezza Energetica">
              <a:extLst>
                <a:ext uri="{FF2B5EF4-FFF2-40B4-BE49-F238E27FC236}">
                  <a16:creationId xmlns:a16="http://schemas.microsoft.com/office/drawing/2014/main" id="{07C1FE6C-42D0-5C46-3ABA-BE64DB01765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4367" y="6268659"/>
              <a:ext cx="1208500" cy="7026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2" name="Picture 8" descr="Governance - Commissario Unico Depurazione">
              <a:extLst>
                <a:ext uri="{FF2B5EF4-FFF2-40B4-BE49-F238E27FC236}">
                  <a16:creationId xmlns:a16="http://schemas.microsoft.com/office/drawing/2014/main" id="{B7B66695-1CAF-1329-EB24-83D69F6A8A2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94091" y="6264913"/>
              <a:ext cx="693794" cy="6841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01262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Tema 2022">
  <a:themeElements>
    <a:clrScheme name="Office 2013 - Tema 202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Tema 2022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Tema 2022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277</TotalTime>
  <Words>56</Words>
  <Application>Microsoft Office PowerPoint</Application>
  <PresentationFormat>Presentazione su schermo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Century Gothic</vt:lpstr>
      <vt:lpstr>Times New Roman</vt:lpstr>
      <vt:lpstr>Office 2013 - Tema 2022</vt:lpstr>
      <vt:lpstr>1_Personalizza struttura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Admin</dc:creator>
  <cp:lastModifiedBy>MICHELE TORREGROSSA</cp:lastModifiedBy>
  <cp:revision>39</cp:revision>
  <cp:lastPrinted>2021-04-20T17:33:48Z</cp:lastPrinted>
  <dcterms:created xsi:type="dcterms:W3CDTF">2021-04-20T16:32:30Z</dcterms:created>
  <dcterms:modified xsi:type="dcterms:W3CDTF">2024-08-08T11:38:03Z</dcterms:modified>
</cp:coreProperties>
</file>